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1" r:id="rId3"/>
    <p:sldId id="413" r:id="rId5"/>
    <p:sldId id="412" r:id="rId6"/>
    <p:sldId id="41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222"/>
        <p:guide pos="385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3661523" y="47094"/>
            <a:ext cx="8441522" cy="6687292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3783183" y="2188846"/>
            <a:ext cx="3441956" cy="438503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3" y="2188847"/>
            <a:ext cx="3135029" cy="2356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11" y="337419"/>
            <a:ext cx="1883260" cy="141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514" y="190867"/>
            <a:ext cx="2172532" cy="162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78" y="2801871"/>
            <a:ext cx="2203422" cy="123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19" y="2289888"/>
            <a:ext cx="414661" cy="739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57" y="3039463"/>
            <a:ext cx="430547" cy="77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4157" y="3824357"/>
            <a:ext cx="156314" cy="784894"/>
          </a:xfrm>
          <a:prstGeom prst="rect">
            <a:avLst/>
          </a:prstGeom>
        </p:spPr>
      </p:pic>
      <p:cxnSp>
        <p:nvCxnSpPr>
          <p:cNvPr id="24" name="连接符: 肘形 23"/>
          <p:cNvCxnSpPr>
            <a:stCxn id="16" idx="3"/>
            <a:endCxn id="18" idx="1"/>
          </p:cNvCxnSpPr>
          <p:nvPr/>
        </p:nvCxnSpPr>
        <p:spPr>
          <a:xfrm flipV="1">
            <a:off x="6096000" y="2659644"/>
            <a:ext cx="562019" cy="76194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/>
          <p:cNvCxnSpPr>
            <a:stCxn id="16" idx="3"/>
            <a:endCxn id="20" idx="1"/>
          </p:cNvCxnSpPr>
          <p:nvPr/>
        </p:nvCxnSpPr>
        <p:spPr>
          <a:xfrm>
            <a:off x="6096000" y="3421584"/>
            <a:ext cx="558157" cy="529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/>
          <p:cNvCxnSpPr>
            <a:stCxn id="16" idx="3"/>
            <a:endCxn id="22" idx="3"/>
          </p:cNvCxnSpPr>
          <p:nvPr/>
        </p:nvCxnSpPr>
        <p:spPr>
          <a:xfrm>
            <a:off x="6096000" y="3421584"/>
            <a:ext cx="558157" cy="79522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6" y="5259913"/>
            <a:ext cx="1515110" cy="109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07" y="5259913"/>
            <a:ext cx="1488893" cy="109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6533" y="5353174"/>
            <a:ext cx="1850686" cy="109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6533" y="4167991"/>
            <a:ext cx="1850686" cy="109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880" y="1935061"/>
            <a:ext cx="3323008" cy="249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493" y="5353174"/>
            <a:ext cx="1850686" cy="109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5493" y="4166170"/>
            <a:ext cx="1850686" cy="109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矩形 57"/>
          <p:cNvSpPr/>
          <p:nvPr/>
        </p:nvSpPr>
        <p:spPr>
          <a:xfrm>
            <a:off x="324780" y="147143"/>
            <a:ext cx="2199313" cy="2041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原始模型参数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345302</a:t>
            </a:r>
            <a:endParaRPr lang="en-US" altLang="zh-C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模型部件数：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402</a:t>
            </a:r>
            <a:endParaRPr lang="en-US" altLang="zh-C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24781" y="4545027"/>
            <a:ext cx="2199313" cy="204170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模型部件数：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endParaRPr lang="en-US" altLang="zh-C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18.9MB</a:t>
            </a:r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箭头: 右 59"/>
          <p:cNvSpPr/>
          <p:nvPr/>
        </p:nvSpPr>
        <p:spPr>
          <a:xfrm>
            <a:off x="2587695" y="544481"/>
            <a:ext cx="1374527" cy="112115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7565711" y="2188846"/>
            <a:ext cx="4431374" cy="438503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左 64"/>
          <p:cNvSpPr/>
          <p:nvPr/>
        </p:nvSpPr>
        <p:spPr>
          <a:xfrm>
            <a:off x="2587695" y="5059051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箭头: 下 65"/>
          <p:cNvSpPr/>
          <p:nvPr/>
        </p:nvSpPr>
        <p:spPr>
          <a:xfrm>
            <a:off x="3962222" y="1820266"/>
            <a:ext cx="3083878" cy="402240"/>
          </a:xfrm>
          <a:prstGeom prst="downArrow">
            <a:avLst>
              <a:gd name="adj1" fmla="val 50000"/>
              <a:gd name="adj2" fmla="val 5071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查重去冗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材质优化</a:t>
            </a:r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箭头: 下 66"/>
          <p:cNvSpPr/>
          <p:nvPr/>
        </p:nvSpPr>
        <p:spPr>
          <a:xfrm>
            <a:off x="8239459" y="1820266"/>
            <a:ext cx="3083878" cy="402240"/>
          </a:xfrm>
          <a:prstGeom prst="downArrow">
            <a:avLst>
              <a:gd name="adj1" fmla="val 50000"/>
              <a:gd name="adj2" fmla="val 5071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查重去冗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光照烘焙</a:t>
            </a:r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箭头: 下 67"/>
          <p:cNvSpPr/>
          <p:nvPr/>
        </p:nvSpPr>
        <p:spPr>
          <a:xfrm>
            <a:off x="5318074" y="4328651"/>
            <a:ext cx="439540" cy="56119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箭头: 左 68"/>
          <p:cNvSpPr/>
          <p:nvPr/>
        </p:nvSpPr>
        <p:spPr>
          <a:xfrm>
            <a:off x="9609780" y="5013349"/>
            <a:ext cx="343151" cy="475165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左 30"/>
          <p:cNvSpPr/>
          <p:nvPr/>
        </p:nvSpPr>
        <p:spPr>
          <a:xfrm>
            <a:off x="5309584" y="5571651"/>
            <a:ext cx="343151" cy="475165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/>
          <p:cNvSpPr/>
          <p:nvPr/>
        </p:nvSpPr>
        <p:spPr>
          <a:xfrm>
            <a:off x="7413891" y="855288"/>
            <a:ext cx="936786" cy="55872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内部处理</a:t>
            </a:r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箭头: 右 33"/>
          <p:cNvSpPr/>
          <p:nvPr/>
        </p:nvSpPr>
        <p:spPr>
          <a:xfrm>
            <a:off x="4057503" y="855288"/>
            <a:ext cx="936786" cy="55872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外壳处理</a:t>
            </a:r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137795" y="46990"/>
            <a:ext cx="11965305" cy="66871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箭头: 右 59"/>
          <p:cNvSpPr/>
          <p:nvPr/>
        </p:nvSpPr>
        <p:spPr>
          <a:xfrm>
            <a:off x="10281990" y="5903246"/>
            <a:ext cx="1374527" cy="112115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箭头: 左 64"/>
          <p:cNvSpPr/>
          <p:nvPr/>
        </p:nvSpPr>
        <p:spPr>
          <a:xfrm>
            <a:off x="11721535" y="5123821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443230" y="246380"/>
            <a:ext cx="3859530" cy="12204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 sz="1400"/>
          </a:p>
        </p:txBody>
      </p:sp>
      <p:sp>
        <p:nvSpPr>
          <p:cNvPr id="5" name="燕尾形 4"/>
          <p:cNvSpPr/>
          <p:nvPr/>
        </p:nvSpPr>
        <p:spPr>
          <a:xfrm>
            <a:off x="4302760" y="246380"/>
            <a:ext cx="3677285" cy="122047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 sz="1400"/>
          </a:p>
        </p:txBody>
      </p:sp>
      <p:sp>
        <p:nvSpPr>
          <p:cNvPr id="6" name="燕尾形 5"/>
          <p:cNvSpPr/>
          <p:nvPr/>
        </p:nvSpPr>
        <p:spPr>
          <a:xfrm>
            <a:off x="7823200" y="246380"/>
            <a:ext cx="3740785" cy="122047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 sz="1400"/>
          </a:p>
        </p:txBody>
      </p:sp>
      <p:sp>
        <p:nvSpPr>
          <p:cNvPr id="7" name="矩形 6"/>
          <p:cNvSpPr/>
          <p:nvPr/>
        </p:nvSpPr>
        <p:spPr>
          <a:xfrm>
            <a:off x="1147445" y="1796415"/>
            <a:ext cx="2032000" cy="555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外壳提取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47445" y="2640330"/>
            <a:ext cx="2032000" cy="555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模型去重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47445" y="3442970"/>
            <a:ext cx="2032000" cy="555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光照烘焙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47895" y="2018030"/>
            <a:ext cx="2557780" cy="7645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将模型分解后</a:t>
            </a:r>
            <a:r>
              <a:rPr lang="zh-CN" altLang="en-US"/>
              <a:t>传输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47445" y="4605655"/>
            <a:ext cx="2499360" cy="5499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骨骼动画数据的预处理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747895" y="3125470"/>
            <a:ext cx="2557780" cy="7956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按优先级</a:t>
            </a:r>
            <a:r>
              <a:rPr lang="zh-CN" altLang="en-US">
                <a:sym typeface="+mn-ea"/>
              </a:rPr>
              <a:t>传输资源</a:t>
            </a:r>
            <a:endParaRPr lang="zh-CN" altLang="en-US"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747895" y="4467225"/>
            <a:ext cx="2557780" cy="7956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结合了</a:t>
            </a:r>
            <a:r>
              <a:rPr lang="en-US" altLang="zh-CN"/>
              <a:t>LOD</a:t>
            </a:r>
            <a:r>
              <a:rPr lang="zh-CN" altLang="en-US"/>
              <a:t>的</a:t>
            </a:r>
            <a:r>
              <a:rPr lang="en-US" altLang="zh-CN"/>
              <a:t>PM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8276590" y="2018030"/>
            <a:ext cx="2557780" cy="7645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模型资源的分级复用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276590" y="3125470"/>
            <a:ext cx="2557780" cy="7645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人群间差异的参数化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276590" y="4498340"/>
            <a:ext cx="2557780" cy="7645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在实例化渲染基础上实现多样性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137795" y="46990"/>
            <a:ext cx="11965305" cy="66871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燕尾形 3"/>
          <p:cNvSpPr/>
          <p:nvPr/>
        </p:nvSpPr>
        <p:spPr>
          <a:xfrm>
            <a:off x="443230" y="246380"/>
            <a:ext cx="3859530" cy="12204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 sz="1400"/>
          </a:p>
        </p:txBody>
      </p:sp>
      <p:sp>
        <p:nvSpPr>
          <p:cNvPr id="5" name="燕尾形 4"/>
          <p:cNvSpPr/>
          <p:nvPr/>
        </p:nvSpPr>
        <p:spPr>
          <a:xfrm>
            <a:off x="4302760" y="246380"/>
            <a:ext cx="3677285" cy="122047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 sz="1400"/>
          </a:p>
        </p:txBody>
      </p:sp>
      <p:sp>
        <p:nvSpPr>
          <p:cNvPr id="6" name="燕尾形 5"/>
          <p:cNvSpPr/>
          <p:nvPr/>
        </p:nvSpPr>
        <p:spPr>
          <a:xfrm>
            <a:off x="7823200" y="246380"/>
            <a:ext cx="3740785" cy="122047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 sz="1400"/>
          </a:p>
        </p:txBody>
      </p:sp>
      <p:sp>
        <p:nvSpPr>
          <p:cNvPr id="7" name="矩形 6"/>
          <p:cNvSpPr/>
          <p:nvPr/>
        </p:nvSpPr>
        <p:spPr>
          <a:xfrm>
            <a:off x="381635" y="1776095"/>
            <a:ext cx="2032000" cy="555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外壳提取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1635" y="2680335"/>
            <a:ext cx="2032000" cy="555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模型去重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1635" y="3432810"/>
            <a:ext cx="2032000" cy="555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光照烘焙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302760" y="1781810"/>
            <a:ext cx="1960245" cy="714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将模型分解后</a:t>
            </a:r>
            <a:r>
              <a:rPr lang="zh-CN" altLang="en-US"/>
              <a:t>传输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491105" y="1781810"/>
            <a:ext cx="1563370" cy="13442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骨骼动画数据的预处理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302760" y="2782570"/>
            <a:ext cx="1960245" cy="6496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按优先级</a:t>
            </a:r>
            <a:r>
              <a:rPr lang="zh-CN" altLang="en-US">
                <a:sym typeface="+mn-ea"/>
              </a:rPr>
              <a:t>传输资源</a:t>
            </a:r>
            <a:endParaRPr lang="zh-CN" altLang="en-US"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10325" y="1781810"/>
            <a:ext cx="1224280" cy="13442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结合了</a:t>
            </a:r>
            <a:r>
              <a:rPr lang="en-US" altLang="zh-CN"/>
              <a:t>LOD</a:t>
            </a:r>
            <a:r>
              <a:rPr lang="zh-CN" altLang="en-US"/>
              <a:t>的</a:t>
            </a:r>
            <a:r>
              <a:rPr lang="en-US" altLang="zh-CN"/>
              <a:t>PM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10126980" y="1964690"/>
            <a:ext cx="1881505" cy="7156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模型资源的分级复用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455275" y="3126105"/>
            <a:ext cx="1553210" cy="6851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人群间差异的参数化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366375" y="4269740"/>
            <a:ext cx="1642110" cy="11518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使用</a:t>
            </a:r>
            <a:r>
              <a:rPr lang="en-US" altLang="zh-CN"/>
              <a:t>shader</a:t>
            </a:r>
            <a:r>
              <a:rPr lang="zh-CN" altLang="en-US"/>
              <a:t>实现多样性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940290" y="1751965"/>
            <a:ext cx="2068195" cy="404685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183245" y="1781810"/>
            <a:ext cx="1543050" cy="11410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通过实例化渲染复原</a:t>
            </a:r>
            <a:r>
              <a:rPr lang="zh-CN" altLang="en-US"/>
              <a:t>重复部件</a:t>
            </a: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302760" y="3700780"/>
            <a:ext cx="1960880" cy="962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烘焙贴图的分级传输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137795" y="46990"/>
            <a:ext cx="11965305" cy="66871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燕尾形 1"/>
          <p:cNvSpPr/>
          <p:nvPr/>
        </p:nvSpPr>
        <p:spPr>
          <a:xfrm>
            <a:off x="4744085" y="568325"/>
            <a:ext cx="21901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外壳提取</a:t>
            </a:r>
            <a:endParaRPr lang="zh-CN" altLang="en-US" sz="1400"/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模型去重</a:t>
            </a:r>
            <a:endParaRPr lang="zh-CN" altLang="en-US" sz="1400"/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47777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照烘焙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4744085" y="1412240"/>
            <a:ext cx="6844665" cy="55499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骨骼动画数据的预处理</a:t>
            </a:r>
            <a:endParaRPr lang="zh-CN" altLang="en-US" sz="1400"/>
          </a:p>
        </p:txBody>
      </p:sp>
      <p:sp>
        <p:nvSpPr>
          <p:cNvPr id="16" name="燕尾形 15"/>
          <p:cNvSpPr/>
          <p:nvPr/>
        </p:nvSpPr>
        <p:spPr>
          <a:xfrm>
            <a:off x="4753610" y="2829560"/>
            <a:ext cx="224028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将模型分解后传输</a:t>
            </a:r>
            <a:endParaRPr lang="zh-CN" altLang="en-US" sz="1400"/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确定资源传输优先级</a:t>
            </a:r>
            <a:endParaRPr lang="zh-CN" altLang="en-US" sz="1400"/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3971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烘焙贴图的分级传输</a:t>
            </a:r>
            <a:endParaRPr lang="zh-CN" altLang="en-US" sz="1400"/>
          </a:p>
        </p:txBody>
      </p:sp>
      <p:sp>
        <p:nvSpPr>
          <p:cNvPr id="20" name="燕尾形 19"/>
          <p:cNvSpPr/>
          <p:nvPr/>
        </p:nvSpPr>
        <p:spPr>
          <a:xfrm>
            <a:off x="4753610" y="3543300"/>
            <a:ext cx="6844665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结合了LOD的PM</a:t>
            </a:r>
            <a:endParaRPr lang="zh-CN" altLang="en-US" sz="1400"/>
          </a:p>
        </p:txBody>
      </p:sp>
      <p:sp>
        <p:nvSpPr>
          <p:cNvPr id="22" name="燕尾形 21"/>
          <p:cNvSpPr/>
          <p:nvPr/>
        </p:nvSpPr>
        <p:spPr>
          <a:xfrm>
            <a:off x="4753610" y="4944110"/>
            <a:ext cx="6923405" cy="554355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通过实例化渲染复原重复部件</a:t>
            </a:r>
            <a:endParaRPr lang="zh-CN" altLang="en-US" sz="1400"/>
          </a:p>
        </p:txBody>
      </p:sp>
      <p:sp>
        <p:nvSpPr>
          <p:cNvPr id="24" name="燕尾形 23"/>
          <p:cNvSpPr/>
          <p:nvPr/>
        </p:nvSpPr>
        <p:spPr>
          <a:xfrm>
            <a:off x="4631690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模型资源的分级复用</a:t>
            </a:r>
            <a:endParaRPr lang="zh-CN" altLang="en-US" sz="1400"/>
          </a:p>
        </p:txBody>
      </p:sp>
      <p:sp>
        <p:nvSpPr>
          <p:cNvPr id="26" name="燕尾形 25"/>
          <p:cNvSpPr/>
          <p:nvPr/>
        </p:nvSpPr>
        <p:spPr>
          <a:xfrm>
            <a:off x="6835775" y="5693410"/>
            <a:ext cx="2389505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人群间差异的参数化</a:t>
            </a:r>
            <a:endParaRPr lang="zh-CN" altLang="en-US" sz="1400"/>
          </a:p>
        </p:txBody>
      </p:sp>
      <p:sp>
        <p:nvSpPr>
          <p:cNvPr id="28" name="燕尾形 27"/>
          <p:cNvSpPr/>
          <p:nvPr/>
        </p:nvSpPr>
        <p:spPr>
          <a:xfrm>
            <a:off x="9110980" y="5693410"/>
            <a:ext cx="267652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使用shader实现多样性</a:t>
            </a:r>
            <a:endParaRPr lang="zh-CN" altLang="en-US" sz="1400"/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静态资源</a:t>
            </a:r>
            <a:endParaRPr lang="zh-CN" altLang="en-US"/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静态资源</a:t>
            </a:r>
            <a:endParaRPr lang="zh-CN" altLang="en-US"/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静态资源</a:t>
            </a:r>
            <a:endParaRPr lang="zh-CN" altLang="en-US"/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动态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动态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动态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WPS 演示</Application>
  <PresentationFormat>宽屏</PresentationFormat>
  <Paragraphs>124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大橙子</cp:lastModifiedBy>
  <cp:revision>173</cp:revision>
  <dcterms:created xsi:type="dcterms:W3CDTF">2019-06-19T02:08:00Z</dcterms:created>
  <dcterms:modified xsi:type="dcterms:W3CDTF">2021-02-04T06:14:06Z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